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  <p:sldMasterId id="2147483924" r:id="rId2"/>
    <p:sldMasterId id="2147483936" r:id="rId3"/>
  </p:sldMasterIdLst>
  <p:notesMasterIdLst>
    <p:notesMasterId r:id="rId17"/>
  </p:notesMasterIdLst>
  <p:sldIdLst>
    <p:sldId id="307" r:id="rId4"/>
    <p:sldId id="308" r:id="rId5"/>
    <p:sldId id="289" r:id="rId6"/>
    <p:sldId id="270" r:id="rId7"/>
    <p:sldId id="316" r:id="rId8"/>
    <p:sldId id="317" r:id="rId9"/>
    <p:sldId id="265" r:id="rId10"/>
    <p:sldId id="264" r:id="rId11"/>
    <p:sldId id="318" r:id="rId12"/>
    <p:sldId id="290" r:id="rId13"/>
    <p:sldId id="292" r:id="rId14"/>
    <p:sldId id="303" r:id="rId15"/>
    <p:sldId id="298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C3B388-6ADF-5920-5118-FBE2F6DE53E9}" name="carmen gonzalez hernando" initials="cg" userId="046864225f2b1f4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66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8F9D2C-62F9-9839-385B-C2F7EC3AE8F4}" v="49" dt="2024-09-27T08:01:14.452"/>
    <p1510:client id="{E9385376-0191-3208-343F-57E2F87B647A}" v="30" dt="2024-09-26T19:02:50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5" autoAdjust="0"/>
    <p:restoredTop sz="94662" autoAdjust="0"/>
  </p:normalViewPr>
  <p:slideViewPr>
    <p:cSldViewPr>
      <p:cViewPr varScale="1">
        <p:scale>
          <a:sx n="60" d="100"/>
          <a:sy n="60" d="100"/>
        </p:scale>
        <p:origin x="15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22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472EF-3A82-4333-9F3D-F0F8A376FA5A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B473D-270E-42BF-B5AB-040996F6860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51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DE51B74-E617-4794-B6A0-4D407ED0FC34}" type="datetimeFigureOut">
              <a:rPr lang="es-ES" smtClean="0"/>
              <a:pPr/>
              <a:t>01/10/2024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CB7AEF-D05E-45C9-9D75-06048A1246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174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s-ES" sz="3200" b="1" dirty="0">
                <a:latin typeface="Baskerville Old Face" pitchFamily="18" charset="0"/>
              </a:rPr>
              <a:t>9 de octubre de 2024                                 Nivel 4º</a:t>
            </a:r>
          </a:p>
          <a:p>
            <a:pPr algn="ctr">
              <a:buNone/>
            </a:pPr>
            <a:endParaRPr lang="es-ES" b="1" dirty="0">
              <a:latin typeface="Baskerville Old Face" pitchFamily="18" charset="0"/>
            </a:endParaRPr>
          </a:p>
          <a:p>
            <a:pPr algn="ctr">
              <a:buNone/>
            </a:pPr>
            <a:r>
              <a:rPr lang="es-ES" sz="4800" b="1" dirty="0">
                <a:latin typeface="Baskerville Old Face" pitchFamily="18" charset="0"/>
              </a:rPr>
              <a:t>CEIP MIGUEL DELIBES</a:t>
            </a:r>
          </a:p>
          <a:p>
            <a:pPr algn="ctr">
              <a:buNone/>
            </a:pPr>
            <a:r>
              <a:rPr lang="es-ES" sz="4800" b="1" dirty="0">
                <a:latin typeface="Baskerville Old Face" pitchFamily="18" charset="0"/>
              </a:rPr>
              <a:t>Valladolid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dirty="0">
                <a:solidFill>
                  <a:srgbClr val="00B050"/>
                </a:solidFill>
                <a:latin typeface="Arial Black" pitchFamily="34" charset="0"/>
              </a:rPr>
              <a:t>REUNIÓN DE FAMILIAS</a:t>
            </a:r>
          </a:p>
        </p:txBody>
      </p:sp>
      <p:pic>
        <p:nvPicPr>
          <p:cNvPr id="54274" name="Picture 2" descr="C:\Users\Usuario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5214" y="4357694"/>
            <a:ext cx="6451496" cy="21671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3059832" y="0"/>
            <a:ext cx="5928138" cy="6019870"/>
          </a:xfrm>
          <a:prstGeom prst="rect">
            <a:avLst/>
          </a:prstGeom>
        </p:spPr>
        <p:txBody>
          <a:bodyPr vert="horz" lIns="182880" tIns="91440" rIns="91440" bIns="45720" anchor="t">
            <a:normAutofit fontScale="25000" lnSpcReduction="2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64795" indent="-264795">
              <a:lnSpc>
                <a:spcPct val="150000"/>
              </a:lnSpc>
            </a:pPr>
            <a:r>
              <a:rPr lang="es-ES" sz="6400" b="1" dirty="0"/>
              <a:t>TUTORAS</a:t>
            </a:r>
            <a:r>
              <a:rPr lang="es-ES" sz="6400" dirty="0"/>
              <a:t>: </a:t>
            </a:r>
            <a:r>
              <a:rPr lang="es-ES" sz="6400" dirty="0">
                <a:solidFill>
                  <a:srgbClr val="0070C0"/>
                </a:solidFill>
              </a:rPr>
              <a:t>Yolanda Cabria </a:t>
            </a:r>
            <a:r>
              <a:rPr lang="es-ES" sz="6400" dirty="0"/>
              <a:t>4ºA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6400" dirty="0">
                <a:solidFill>
                  <a:srgbClr val="0070C0"/>
                </a:solidFill>
              </a:rPr>
              <a:t>                     M ª José Paniagua </a:t>
            </a:r>
            <a:r>
              <a:rPr lang="es-ES" sz="6400" dirty="0"/>
              <a:t>4ºB </a:t>
            </a:r>
            <a:endParaRPr lang="es-ES" sz="6400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s-ES" sz="6400" dirty="0">
                <a:solidFill>
                  <a:srgbClr val="0070C0"/>
                </a:solidFill>
              </a:rPr>
              <a:t>                     Carmen González </a:t>
            </a:r>
            <a:r>
              <a:rPr lang="es-ES" sz="6400" dirty="0"/>
              <a:t>4ºC</a:t>
            </a:r>
            <a:r>
              <a:rPr lang="es-ES" sz="6400" dirty="0">
                <a:solidFill>
                  <a:srgbClr val="0070C0"/>
                </a:solidFill>
              </a:rPr>
              <a:t> </a:t>
            </a:r>
            <a:endParaRPr lang="es-ES" sz="6400" dirty="0"/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EDUCACIÓN FÍSICA</a:t>
            </a:r>
            <a:r>
              <a:rPr lang="es-ES" sz="6400" b="1" dirty="0">
                <a:solidFill>
                  <a:srgbClr val="0070C0"/>
                </a:solidFill>
              </a:rPr>
              <a:t>: </a:t>
            </a:r>
            <a:r>
              <a:rPr lang="es-ES" sz="6400" dirty="0">
                <a:solidFill>
                  <a:srgbClr val="0070C0"/>
                </a:solidFill>
              </a:rPr>
              <a:t>José Carlos Berzosa</a:t>
            </a:r>
            <a:endParaRPr lang="es-ES" sz="6400" dirty="0">
              <a:solidFill>
                <a:srgbClr val="0070C0"/>
              </a:solidFill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ASESORA LINGÜÍSTICA:</a:t>
            </a:r>
            <a:r>
              <a:rPr lang="es-ES" sz="6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6400" dirty="0">
                <a:solidFill>
                  <a:srgbClr val="0070C0"/>
                </a:solidFill>
              </a:rPr>
              <a:t>Colette Johnston/Álvaro Chapa</a:t>
            </a:r>
            <a:endParaRPr lang="es-ES" sz="6400" dirty="0">
              <a:solidFill>
                <a:srgbClr val="0070C0"/>
              </a:solidFill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ART: </a:t>
            </a:r>
            <a:r>
              <a:rPr lang="es-ES" sz="6400" dirty="0">
                <a:solidFill>
                  <a:srgbClr val="0070C0"/>
                </a:solidFill>
              </a:rPr>
              <a:t>Susana Pérez </a:t>
            </a:r>
            <a:r>
              <a:rPr lang="es-ES" sz="6400" dirty="0"/>
              <a:t>4ºA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6400" dirty="0"/>
              <a:t>              </a:t>
            </a:r>
            <a:r>
              <a:rPr lang="es-ES" sz="6400" dirty="0">
                <a:solidFill>
                  <a:srgbClr val="0070C0"/>
                </a:solidFill>
              </a:rPr>
              <a:t>M ª José Paniagua </a:t>
            </a:r>
            <a:r>
              <a:rPr lang="es-ES" sz="6400" dirty="0"/>
              <a:t>4ºB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6400" dirty="0">
                <a:solidFill>
                  <a:srgbClr val="0070C0"/>
                </a:solidFill>
              </a:rPr>
              <a:t>              Carmen González</a:t>
            </a:r>
            <a:r>
              <a:rPr lang="es-ES" sz="6400" dirty="0"/>
              <a:t> 4ºC</a:t>
            </a:r>
            <a:endParaRPr lang="es-ES" sz="6400" dirty="0">
              <a:solidFill>
                <a:schemeClr val="accent1">
                  <a:lumMod val="50000"/>
                </a:schemeClr>
              </a:solidFill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NATURAL SCIENCE: </a:t>
            </a:r>
            <a:r>
              <a:rPr lang="es-ES" sz="6400" dirty="0">
                <a:solidFill>
                  <a:srgbClr val="0070C0"/>
                </a:solidFill>
              </a:rPr>
              <a:t>M ª José Paniagua </a:t>
            </a:r>
            <a:r>
              <a:rPr lang="es-ES" sz="6400" dirty="0"/>
              <a:t>4ºA y 4ºB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6400" dirty="0">
                <a:solidFill>
                  <a:srgbClr val="0070C0"/>
                </a:solidFill>
              </a:rPr>
              <a:t>                                   Carmen González</a:t>
            </a:r>
            <a:r>
              <a:rPr lang="es-ES" sz="6400" dirty="0"/>
              <a:t> 4ºC</a:t>
            </a:r>
            <a:endParaRPr lang="es-ES" sz="6400" dirty="0"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SOCIAL SCIENCE: </a:t>
            </a:r>
            <a:r>
              <a:rPr lang="es-ES" sz="6400" dirty="0">
                <a:solidFill>
                  <a:srgbClr val="0070C0"/>
                </a:solidFill>
              </a:rPr>
              <a:t>Susana Pérez</a:t>
            </a:r>
            <a:r>
              <a:rPr lang="es-ES" sz="6400" dirty="0"/>
              <a:t> 4ºA y 4ºB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6400" dirty="0">
                <a:solidFill>
                  <a:srgbClr val="0070C0"/>
                </a:solidFill>
              </a:rPr>
              <a:t>                                 Carmen González </a:t>
            </a:r>
            <a:r>
              <a:rPr lang="es-ES" sz="6400" dirty="0"/>
              <a:t>4ºC</a:t>
            </a:r>
            <a:endParaRPr lang="es-ES" sz="6400" dirty="0"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READING :</a:t>
            </a:r>
            <a:r>
              <a:rPr lang="es-ES" sz="6400" dirty="0">
                <a:solidFill>
                  <a:srgbClr val="0070C0"/>
                </a:solidFill>
              </a:rPr>
              <a:t>M ª Jesús Villanueva </a:t>
            </a:r>
            <a:r>
              <a:rPr lang="es-ES" sz="6400" dirty="0"/>
              <a:t>4ºA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6400" dirty="0">
                <a:solidFill>
                  <a:srgbClr val="0070C0"/>
                </a:solidFill>
              </a:rPr>
              <a:t>                     M ª José Paniagua </a:t>
            </a:r>
            <a:r>
              <a:rPr lang="es-ES" sz="6400" dirty="0"/>
              <a:t>4ºB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6400" dirty="0">
                <a:solidFill>
                  <a:srgbClr val="0070C0"/>
                </a:solidFill>
              </a:rPr>
              <a:t>                     Carmen G.</a:t>
            </a:r>
            <a:r>
              <a:rPr lang="es-ES" sz="6400" dirty="0"/>
              <a:t> 4ºC</a:t>
            </a:r>
            <a:endParaRPr lang="es-ES" sz="6400" dirty="0"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MÚSICA: </a:t>
            </a:r>
            <a:r>
              <a:rPr lang="es-ES" sz="6400" dirty="0">
                <a:solidFill>
                  <a:srgbClr val="0070C0"/>
                </a:solidFill>
              </a:rPr>
              <a:t>Gemma Martínez</a:t>
            </a:r>
            <a:endParaRPr lang="es-ES" sz="6400" dirty="0">
              <a:solidFill>
                <a:srgbClr val="0070C0"/>
              </a:solidFill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RELIGIÓN: </a:t>
            </a:r>
            <a:r>
              <a:rPr lang="es-ES" sz="6400" dirty="0">
                <a:solidFill>
                  <a:srgbClr val="0070C0"/>
                </a:solidFill>
              </a:rPr>
              <a:t>Carmen Fernández</a:t>
            </a:r>
            <a:r>
              <a:rPr lang="es-ES" sz="6400" dirty="0"/>
              <a:t>             </a:t>
            </a:r>
            <a:r>
              <a:rPr lang="es-ES" sz="6400" b="1" dirty="0"/>
              <a:t>MAE</a:t>
            </a:r>
            <a:r>
              <a:rPr lang="es-ES" sz="6400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s-ES" sz="6400" dirty="0">
                <a:solidFill>
                  <a:srgbClr val="0070C0"/>
                </a:solidFill>
              </a:rPr>
              <a:t>Tutoras</a:t>
            </a:r>
            <a:endParaRPr lang="es-ES" sz="6400" dirty="0">
              <a:solidFill>
                <a:srgbClr val="0070C0"/>
              </a:solidFill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PEDAGOGÍA TERAPÉUTICA: </a:t>
            </a:r>
            <a:r>
              <a:rPr lang="es-ES" sz="6400" dirty="0">
                <a:solidFill>
                  <a:srgbClr val="0070C0"/>
                </a:solidFill>
              </a:rPr>
              <a:t>María Vega</a:t>
            </a:r>
            <a:endParaRPr lang="es-ES" sz="6400" dirty="0">
              <a:solidFill>
                <a:srgbClr val="0070C0"/>
              </a:solidFill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r>
              <a:rPr lang="es-ES" sz="6400" b="1" dirty="0"/>
              <a:t>AUDICIÓN Y LENGUAJE: </a:t>
            </a:r>
            <a:r>
              <a:rPr lang="es-ES" sz="6400" dirty="0">
                <a:solidFill>
                  <a:srgbClr val="0070C0"/>
                </a:solidFill>
              </a:rPr>
              <a:t>Laura Álvarez</a:t>
            </a:r>
            <a:endParaRPr lang="es-ES" sz="6400" dirty="0">
              <a:solidFill>
                <a:srgbClr val="0070C0"/>
              </a:solidFill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endParaRPr lang="es-ES" sz="2900" dirty="0">
              <a:solidFill>
                <a:schemeClr val="accent1">
                  <a:lumMod val="50000"/>
                </a:schemeClr>
              </a:solidFill>
              <a:cs typeface="Lucida Sans Unicode"/>
            </a:endParaRPr>
          </a:p>
          <a:p>
            <a:pPr marL="264795" indent="-264795">
              <a:lnSpc>
                <a:spcPct val="150000"/>
              </a:lnSpc>
            </a:pPr>
            <a:endParaRPr lang="es-ES" sz="3400" dirty="0">
              <a:solidFill>
                <a:schemeClr val="accent1">
                  <a:lumMod val="50000"/>
                </a:schemeClr>
              </a:solidFill>
              <a:cs typeface="Lucida Sans Unicode"/>
            </a:endParaRPr>
          </a:p>
          <a:p>
            <a:pPr marL="0" indent="0">
              <a:buFont typeface="Wingdings 2"/>
              <a:buNone/>
            </a:pP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1A03FB-29D6-F120-AC59-6E2F81374CD4}"/>
              </a:ext>
            </a:extLst>
          </p:cNvPr>
          <p:cNvSpPr txBox="1"/>
          <p:nvPr/>
        </p:nvSpPr>
        <p:spPr>
          <a:xfrm>
            <a:off x="1403648" y="188640"/>
            <a:ext cx="64807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00B050"/>
                </a:solidFill>
              </a:rPr>
              <a:t>P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R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O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F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E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S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O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R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A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D</a:t>
            </a:r>
          </a:p>
          <a:p>
            <a:r>
              <a:rPr lang="es-ES" sz="3600" b="1" dirty="0">
                <a:solidFill>
                  <a:srgbClr val="00B050"/>
                </a:solidFill>
              </a:rPr>
              <a:t>O</a:t>
            </a:r>
          </a:p>
        </p:txBody>
      </p:sp>
      <p:sp>
        <p:nvSpPr>
          <p:cNvPr id="5" name="Abrir llave 4">
            <a:extLst>
              <a:ext uri="{FF2B5EF4-FFF2-40B4-BE49-F238E27FC236}">
                <a16:creationId xmlns:a16="http://schemas.microsoft.com/office/drawing/2014/main" id="{5F20A5BC-00BC-FDEB-C7FE-85695B0CEBC9}"/>
              </a:ext>
            </a:extLst>
          </p:cNvPr>
          <p:cNvSpPr/>
          <p:nvPr/>
        </p:nvSpPr>
        <p:spPr>
          <a:xfrm>
            <a:off x="2411760" y="188640"/>
            <a:ext cx="288032" cy="6336704"/>
          </a:xfrm>
          <a:prstGeom prst="leftBrace">
            <a:avLst>
              <a:gd name="adj1" fmla="val 8333"/>
              <a:gd name="adj2" fmla="val 47315"/>
            </a:avLst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395536" y="1556792"/>
            <a:ext cx="8299648" cy="4669979"/>
          </a:xfrm>
        </p:spPr>
        <p:txBody>
          <a:bodyPr>
            <a:normAutofit fontScale="62500" lnSpcReduction="20000"/>
          </a:bodyPr>
          <a:lstStyle/>
          <a:p>
            <a:r>
              <a:rPr lang="es-ES" sz="3100" b="1" dirty="0">
                <a:solidFill>
                  <a:srgbClr val="00B050"/>
                </a:solidFill>
              </a:rPr>
              <a:t>ESPAÑOL:</a:t>
            </a:r>
          </a:p>
          <a:p>
            <a:endParaRPr lang="es-ES" sz="3100" b="1" dirty="0">
              <a:solidFill>
                <a:srgbClr val="00B050"/>
              </a:solidFill>
            </a:endParaRPr>
          </a:p>
          <a:p>
            <a:pPr marL="68580" indent="0">
              <a:buNone/>
            </a:pPr>
            <a:r>
              <a:rPr lang="es-ES" dirty="0"/>
              <a:t>- </a:t>
            </a:r>
            <a:r>
              <a:rPr lang="es-ES" sz="3100" dirty="0"/>
              <a:t>Lengua Castellana-------------------------5 horas</a:t>
            </a:r>
          </a:p>
          <a:p>
            <a:pPr marL="68580" indent="0">
              <a:buNone/>
            </a:pPr>
            <a:r>
              <a:rPr lang="es-ES" sz="3100" dirty="0"/>
              <a:t>- Matemáticas-----------------------------4,5 horas </a:t>
            </a:r>
          </a:p>
          <a:p>
            <a:pPr marL="68580" indent="0">
              <a:buNone/>
            </a:pPr>
            <a:r>
              <a:rPr lang="es-ES" sz="3100" dirty="0"/>
              <a:t>- Música----------------------------------1 hora</a:t>
            </a:r>
          </a:p>
          <a:p>
            <a:pPr marL="68580" indent="0">
              <a:buNone/>
            </a:pPr>
            <a:r>
              <a:rPr lang="es-ES" sz="3100" dirty="0"/>
              <a:t>_ Religión/MAE-----------------------------1 hora </a:t>
            </a:r>
          </a:p>
          <a:p>
            <a:pPr marL="68580" indent="0">
              <a:buNone/>
            </a:pPr>
            <a:r>
              <a:rPr lang="es-ES" sz="3100" dirty="0"/>
              <a:t>_ Educación Física--------------------------2 horas      </a:t>
            </a:r>
          </a:p>
          <a:p>
            <a:pPr marL="68580" indent="0">
              <a:buNone/>
            </a:pPr>
            <a:r>
              <a:rPr lang="es-ES" dirty="0"/>
              <a:t>                     </a:t>
            </a:r>
          </a:p>
          <a:p>
            <a:r>
              <a:rPr lang="es-ES" sz="3100" b="1" dirty="0">
                <a:solidFill>
                  <a:srgbClr val="00B050"/>
                </a:solidFill>
              </a:rPr>
              <a:t>INGLÉS</a:t>
            </a:r>
            <a:r>
              <a:rPr lang="es-ES" sz="3100" dirty="0">
                <a:solidFill>
                  <a:srgbClr val="00B050"/>
                </a:solidFill>
              </a:rPr>
              <a:t>:</a:t>
            </a:r>
          </a:p>
          <a:p>
            <a:endParaRPr lang="es-ES" sz="3100" dirty="0">
              <a:solidFill>
                <a:srgbClr val="00B050"/>
              </a:solidFill>
            </a:endParaRPr>
          </a:p>
          <a:p>
            <a:pPr marL="68580" indent="0">
              <a:buNone/>
            </a:pPr>
            <a:r>
              <a:rPr lang="es-ES" dirty="0"/>
              <a:t>- </a:t>
            </a:r>
            <a:r>
              <a:rPr lang="es-ES" sz="3400" dirty="0"/>
              <a:t>Natural </a:t>
            </a:r>
            <a:r>
              <a:rPr lang="es-ES" sz="3400" dirty="0" err="1"/>
              <a:t>Science</a:t>
            </a:r>
            <a:r>
              <a:rPr lang="es-ES" sz="3400" dirty="0"/>
              <a:t>---------------------------2 horas</a:t>
            </a:r>
          </a:p>
          <a:p>
            <a:pPr marL="68580" indent="0">
              <a:buNone/>
            </a:pPr>
            <a:r>
              <a:rPr lang="es-ES" sz="3400" dirty="0"/>
              <a:t>- Social </a:t>
            </a:r>
            <a:r>
              <a:rPr lang="es-ES" sz="3400" dirty="0" err="1"/>
              <a:t>Science</a:t>
            </a:r>
            <a:r>
              <a:rPr lang="es-ES" sz="3400" dirty="0"/>
              <a:t>----------------------------2 horas </a:t>
            </a:r>
          </a:p>
          <a:p>
            <a:pPr marL="68580" indent="0">
              <a:buNone/>
            </a:pPr>
            <a:r>
              <a:rPr lang="es-ES" sz="3400" dirty="0"/>
              <a:t>- </a:t>
            </a:r>
            <a:r>
              <a:rPr lang="es-ES" sz="3400" dirty="0" err="1"/>
              <a:t>Literacy</a:t>
            </a:r>
            <a:r>
              <a:rPr lang="es-ES" sz="3400" dirty="0"/>
              <a:t>/Reading--------------------------3,5 horas</a:t>
            </a:r>
          </a:p>
          <a:p>
            <a:pPr marL="68580" indent="0">
              <a:buNone/>
            </a:pPr>
            <a:r>
              <a:rPr lang="es-ES" sz="3400" dirty="0"/>
              <a:t>- Art--------------------------------------1,5 horas</a:t>
            </a: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>
                <a:solidFill>
                  <a:srgbClr val="00B050"/>
                </a:solidFill>
              </a:rPr>
              <a:t>Horas de dedicación de las diferentes áreas e idioma en las que se imparte.</a:t>
            </a:r>
          </a:p>
        </p:txBody>
      </p:sp>
      <p:pic>
        <p:nvPicPr>
          <p:cNvPr id="1026" name="Picture 2" descr="https://image.slidesharecdn.com/asignaturastecnologia-121122091851-phpapp02/95/aspecto-positivo-de-las-asignaturas-1-638.jpg?cb=135357598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268760"/>
            <a:ext cx="1584176" cy="118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32417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57290" y="103565"/>
            <a:ext cx="6500858" cy="1143000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00B050"/>
                </a:solidFill>
              </a:rPr>
              <a:t>NORMAS GENERALES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75602" y="1443840"/>
            <a:ext cx="7676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b="1" dirty="0"/>
              <a:t>Atención a familias: </a:t>
            </a:r>
            <a:r>
              <a:rPr lang="es-ES" sz="3600" b="1" dirty="0">
                <a:solidFill>
                  <a:schemeClr val="accent3">
                    <a:lumMod val="75000"/>
                  </a:schemeClr>
                </a:solidFill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20694" y="2564904"/>
            <a:ext cx="7786742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000000"/>
                </a:solidFill>
              </a:rPr>
              <a:t>CADA TUTORA CITARÁ A LOS PADRES A LO LARGO DEL CURSO. </a:t>
            </a:r>
          </a:p>
          <a:p>
            <a:pPr algn="just"/>
            <a:endParaRPr lang="es-ES" sz="2800" b="1" dirty="0">
              <a:solidFill>
                <a:srgbClr val="000000"/>
              </a:solidFill>
              <a:cs typeface="Lucida Sans Unicod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000000"/>
                </a:solidFill>
              </a:rPr>
              <a:t>LAS FAMILIAS PODRÁN SOLICITAR ENTREVISTA CON EL PROFESORADO A TRAVÉS DE LAS TUTORAS, CUANDO SEA NECESARIO.</a:t>
            </a:r>
            <a:endParaRPr lang="es-ES" sz="2800" b="1" dirty="0">
              <a:solidFill>
                <a:srgbClr val="000000"/>
              </a:solidFill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1503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124744"/>
            <a:ext cx="8568952" cy="5328592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ES" sz="5900" b="1" dirty="0"/>
              <a:t>PUNTUALIDAD</a:t>
            </a:r>
            <a:r>
              <a:rPr lang="es-ES" sz="4400" dirty="0"/>
              <a:t> EN LA ENTRADA AL COLEGIO. </a:t>
            </a:r>
          </a:p>
          <a:p>
            <a:pPr algn="just">
              <a:buNone/>
            </a:pPr>
            <a:r>
              <a:rPr lang="es-ES" sz="4400" dirty="0"/>
              <a:t>	NO SE INTERRUMPIRÁN LAS CLASES PARA DAR AL ALUMNADO EL MATERIAL OLVIDADO, EXCEPTO EL </a:t>
            </a:r>
            <a:r>
              <a:rPr lang="es-ES" sz="5100" b="1" dirty="0"/>
              <a:t>ALMUERZO </a:t>
            </a:r>
            <a:r>
              <a:rPr lang="es-ES" sz="4400" dirty="0"/>
              <a:t>(conserje)</a:t>
            </a:r>
          </a:p>
          <a:p>
            <a:pPr algn="just">
              <a:buNone/>
            </a:pPr>
            <a:endParaRPr lang="es-ES" sz="3400" dirty="0">
              <a:solidFill>
                <a:srgbClr val="0070C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0070C0"/>
                </a:solidFill>
              </a:rPr>
              <a:t>UNA VEZ ABANDONADA EL AULA NO SE PODRÁ SUBIR A COGER OBJETOS OLVIDADOS.</a:t>
            </a:r>
          </a:p>
          <a:p>
            <a:pPr algn="just">
              <a:buNone/>
            </a:pPr>
            <a:endParaRPr lang="es-ES" sz="3400" dirty="0">
              <a:solidFill>
                <a:srgbClr val="0070C0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ES" sz="5100" b="1" dirty="0"/>
              <a:t>RETRASOS Y AUSENCIAS </a:t>
            </a:r>
            <a:r>
              <a:rPr lang="es-ES" sz="4400" b="1" dirty="0"/>
              <a:t>: </a:t>
            </a:r>
            <a:r>
              <a:rPr lang="es-ES" sz="4400" dirty="0"/>
              <a:t>INFORMAR MEDIANTE UN ESCRITO DE LOS PADRES EN LA </a:t>
            </a:r>
            <a:r>
              <a:rPr lang="es-ES" sz="5100" b="1" dirty="0"/>
              <a:t>AGENDA</a:t>
            </a:r>
            <a:r>
              <a:rPr lang="es-ES" sz="4400" dirty="0"/>
              <a:t> DE LOS ALUMNOS. NO SE DEBE LLAMAR AL CENTRO, EXCEPTO EN EL CASO DE QUE VAYA A FALTAR EL DÍA DE LA EXCURSIÓN.</a:t>
            </a:r>
          </a:p>
          <a:p>
            <a:pPr lvl="0" algn="just">
              <a:buNone/>
            </a:pPr>
            <a:endParaRPr lang="es-ES" sz="4400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0070C0"/>
                </a:solidFill>
              </a:rPr>
              <a:t>CUANDO NO SE ASISTE A CLASE DE FORMA ESPORÁDICA, NO SE MANDAN LAS TAREAS POR CORREO A LAS FAMILIAS. SERÁ CADA NIÑO QUIEN PREGUNTE AL INCORPORARSE. </a:t>
            </a:r>
          </a:p>
          <a:p>
            <a:pPr lvl="0" algn="just"/>
            <a:endParaRPr lang="es-ES" sz="4400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00220" y="-18256"/>
            <a:ext cx="5543560" cy="1143000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es-ES" dirty="0">
                <a:solidFill>
                  <a:srgbClr val="00B050"/>
                </a:solidFill>
              </a:rPr>
              <a:t>NORMAS GENERALES</a:t>
            </a:r>
          </a:p>
        </p:txBody>
      </p:sp>
    </p:spTree>
    <p:extLst>
      <p:ext uri="{BB962C8B-B14F-4D97-AF65-F5344CB8AC3E}">
        <p14:creationId xmlns:p14="http://schemas.microsoft.com/office/powerpoint/2010/main" val="21503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7480" y="1052736"/>
            <a:ext cx="8465024" cy="5226064"/>
          </a:xfrm>
        </p:spPr>
        <p:txBody>
          <a:bodyPr>
            <a:normAutofit fontScale="92500" lnSpcReduction="10000"/>
          </a:bodyPr>
          <a:lstStyle/>
          <a:p>
            <a:r>
              <a:rPr lang="es-ES" sz="2800" dirty="0"/>
              <a:t>INFORMAR A LAS TUTORAS SOBRE LOS </a:t>
            </a:r>
            <a:r>
              <a:rPr lang="es-ES" sz="2800" b="1" dirty="0"/>
              <a:t>CAMBIOS</a:t>
            </a:r>
            <a:r>
              <a:rPr lang="es-ES" sz="2800" dirty="0"/>
              <a:t> DE: TELÉFONO, DIRECCIÓN, CORREOS, SALUD…</a:t>
            </a:r>
          </a:p>
          <a:p>
            <a:pPr marL="109728" indent="0">
              <a:buNone/>
            </a:pPr>
            <a:endParaRPr lang="es-ES" sz="2800" dirty="0"/>
          </a:p>
          <a:p>
            <a:r>
              <a:rPr lang="es-ES" sz="2800" dirty="0"/>
              <a:t>DOCUMENTOS INICIO DE CURSO: AUTORIZACIÓN IMÁGENES, APOYOS,REFUERZOS, SALIDAS…</a:t>
            </a:r>
          </a:p>
          <a:p>
            <a:pPr marL="109728" indent="0">
              <a:buNone/>
            </a:pPr>
            <a:endParaRPr lang="es-ES" sz="2800" dirty="0"/>
          </a:p>
          <a:p>
            <a:r>
              <a:rPr lang="es-ES" sz="2800" dirty="0"/>
              <a:t>TEAMS </a:t>
            </a:r>
            <a:r>
              <a:rPr lang="es-ES" sz="2800" b="1" dirty="0"/>
              <a:t>CANAL FAMILIAS</a:t>
            </a:r>
            <a:r>
              <a:rPr lang="es-ES" sz="2800" b="1" dirty="0">
                <a:latin typeface="Work Sans" pitchFamily="2" charset="0"/>
              </a:rPr>
              <a:t>-STYLUS</a:t>
            </a:r>
          </a:p>
          <a:p>
            <a:pPr marL="109728" indent="0">
              <a:buNone/>
            </a:pPr>
            <a:endParaRPr lang="es-ES" sz="2800" b="1" dirty="0"/>
          </a:p>
          <a:p>
            <a:r>
              <a:rPr lang="es-ES" sz="2800" dirty="0"/>
              <a:t>MATERIAL DE JUEGO. (RECREOS)</a:t>
            </a:r>
          </a:p>
          <a:p>
            <a:pPr marL="109728" indent="0">
              <a:buNone/>
            </a:pPr>
            <a:endParaRPr lang="es-ES" sz="2800" dirty="0"/>
          </a:p>
          <a:p>
            <a:r>
              <a:rPr lang="es-ES" sz="2800" dirty="0"/>
              <a:t>PARA RESOLVER DUDAS O CONSULTAS ESTAMOS A SU DISPOSICIÓN.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72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rgbClr val="00B050"/>
                </a:solidFill>
              </a:rPr>
              <a:t>INFORMACIONES/DOCUMENTOS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619C5-82B1-4C6C-999A-8E332C2C7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028" y="225591"/>
            <a:ext cx="7467600" cy="857250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00B050"/>
                </a:solidFill>
              </a:rPr>
              <a:t>CRITERIOS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12695A-A5F5-487E-B723-953C9EE1689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654" y="1412776"/>
            <a:ext cx="8352810" cy="4362383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La evaluación es 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continua.</a:t>
            </a:r>
          </a:p>
          <a:p>
            <a:pPr marL="109728" indent="0">
              <a:buNone/>
            </a:pPr>
            <a:endParaRPr lang="es-E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Se evalúan  los 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controles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 realizados al final de cada tema,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se valorará 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trabajo 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en clase, las 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tareas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 de casa, la 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participación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, el i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nterés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, el 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esfuerzo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, el 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orden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presentación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es-E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9382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C62564-FBD4-4DEA-9A2E-28618174E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3" y="116632"/>
            <a:ext cx="8417206" cy="654347"/>
          </a:xfrm>
        </p:spPr>
        <p:txBody>
          <a:bodyPr>
            <a:noAutofit/>
          </a:bodyPr>
          <a:lstStyle/>
          <a:p>
            <a:pPr algn="ctr"/>
            <a:r>
              <a:rPr lang="es-ES" sz="3600" dirty="0">
                <a:solidFill>
                  <a:srgbClr val="00B050"/>
                </a:solidFill>
              </a:rPr>
              <a:t>PLAN DE FOMENTO DE LECTURA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9B904-1BB7-479F-BA98-70536537B4D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769518" cy="5622924"/>
          </a:xfrm>
        </p:spPr>
        <p:txBody>
          <a:bodyPr>
            <a:noAutofit/>
          </a:bodyPr>
          <a:lstStyle/>
          <a:p>
            <a:r>
              <a:rPr lang="es-ES" sz="2800" b="1" dirty="0"/>
              <a:t>La lectura es fundamental </a:t>
            </a:r>
            <a:r>
              <a:rPr lang="es-ES" sz="2800" dirty="0"/>
              <a:t>para avanzar en la mejora del aprendizaje. En el colegio se trabaja diariamente en todas las áreas y se dedicarán momentos específicos del horario para esta tarea.</a:t>
            </a:r>
          </a:p>
          <a:p>
            <a:endParaRPr lang="es-ES" sz="2800" b="1" dirty="0"/>
          </a:p>
          <a:p>
            <a:r>
              <a:rPr lang="es-ES" sz="2800" b="1" dirty="0"/>
              <a:t> </a:t>
            </a:r>
            <a:r>
              <a:rPr lang="es-ES" sz="2800" b="1" u="sng" dirty="0">
                <a:solidFill>
                  <a:srgbClr val="0070C0"/>
                </a:solidFill>
              </a:rPr>
              <a:t>Lectura colectiva</a:t>
            </a:r>
            <a:r>
              <a:rPr lang="es-ES" sz="2800" b="1" dirty="0"/>
              <a:t>.  Se pedirá a los padres comprar un libro  coincidiendo con Navidad. Cada clase comprará uno distinto y rotarán por las tres clases. </a:t>
            </a:r>
          </a:p>
          <a:p>
            <a:pPr>
              <a:buNone/>
            </a:pPr>
            <a:r>
              <a:rPr lang="es-ES" sz="2800" b="1" dirty="0"/>
              <a:t>     El libro debe venir </a:t>
            </a:r>
            <a:r>
              <a:rPr lang="es-ES" sz="2800" b="1" u="sng" dirty="0">
                <a:solidFill>
                  <a:srgbClr val="FF0000"/>
                </a:solidFill>
              </a:rPr>
              <a:t>forrado</a:t>
            </a:r>
            <a:r>
              <a:rPr lang="es-ES" sz="2800" b="1" dirty="0"/>
              <a:t> y </a:t>
            </a:r>
            <a:r>
              <a:rPr lang="es-ES" sz="2800" b="1" u="sng" dirty="0">
                <a:solidFill>
                  <a:srgbClr val="FF0000"/>
                </a:solidFill>
              </a:rPr>
              <a:t>marcado</a:t>
            </a:r>
            <a:r>
              <a:rPr lang="es-ES" sz="2800" b="1" dirty="0">
                <a:solidFill>
                  <a:srgbClr val="FF0000"/>
                </a:solidFill>
              </a:rPr>
              <a:t> con el nombre  </a:t>
            </a:r>
            <a:r>
              <a:rPr lang="es-ES" sz="2800" b="1" dirty="0"/>
              <a:t>y </a:t>
            </a:r>
            <a:r>
              <a:rPr lang="es-ES" sz="2800" b="1" dirty="0">
                <a:solidFill>
                  <a:srgbClr val="FF0000"/>
                </a:solidFill>
              </a:rPr>
              <a:t>grupo al que pertenece</a:t>
            </a:r>
            <a:r>
              <a:rPr lang="es-E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873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3F31E7D4-009F-3050-507E-447A9A333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24744"/>
            <a:ext cx="8640960" cy="5112568"/>
          </a:xfrm>
        </p:spPr>
        <p:txBody>
          <a:bodyPr vert="horz" lIns="91440" tIns="45720" rIns="91440" bIns="45720" anchor="t">
            <a:normAutofit fontScale="92500" lnSpcReduction="20000"/>
          </a:bodyPr>
          <a:lstStyle/>
          <a:p>
            <a:pPr indent="-255905"/>
            <a:r>
              <a:rPr lang="es-ES" sz="3100" b="1" u="sng" dirty="0">
                <a:solidFill>
                  <a:srgbClr val="0070C0"/>
                </a:solidFill>
              </a:rPr>
              <a:t>Lectura individual</a:t>
            </a:r>
            <a:r>
              <a:rPr lang="es-ES" sz="2800" b="1" u="sng" dirty="0">
                <a:solidFill>
                  <a:srgbClr val="0070C0"/>
                </a:solidFill>
              </a:rPr>
              <a:t>:</a:t>
            </a:r>
            <a:r>
              <a:rPr lang="es-ES" sz="2800" b="1" dirty="0">
                <a:solidFill>
                  <a:srgbClr val="0070C0"/>
                </a:solidFill>
              </a:rPr>
              <a:t> </a:t>
            </a:r>
            <a:r>
              <a:rPr lang="es-ES" sz="2800" dirty="0"/>
              <a:t>Los alumnos traerán de casa un </a:t>
            </a:r>
            <a:r>
              <a:rPr lang="es-ES" sz="2800" b="1" dirty="0"/>
              <a:t>libro personal forrado y marcado </a:t>
            </a:r>
            <a:r>
              <a:rPr lang="es-ES" sz="2800" dirty="0"/>
              <a:t>con su nombre en buen estado </a:t>
            </a:r>
            <a:r>
              <a:rPr lang="es-ES" sz="2800" b="1" dirty="0"/>
              <a:t>adecuado a nivel de 4º. </a:t>
            </a:r>
            <a:endParaRPr lang="es-ES" sz="2800" b="1" dirty="0">
              <a:solidFill>
                <a:srgbClr val="FF0000"/>
              </a:solidFill>
              <a:cs typeface="Lucida Sans Unicode"/>
            </a:endParaRPr>
          </a:p>
          <a:p>
            <a:pPr indent="-255905">
              <a:buNone/>
            </a:pPr>
            <a:r>
              <a:rPr lang="es-ES" sz="2800" dirty="0"/>
              <a:t>   Haremos una </a:t>
            </a:r>
            <a:r>
              <a:rPr lang="es-ES" sz="2800" u="sng" dirty="0"/>
              <a:t>biblioteca de aula</a:t>
            </a:r>
            <a:r>
              <a:rPr lang="es-ES" sz="2800" dirty="0"/>
              <a:t> . Llevarán un libro </a:t>
            </a:r>
            <a:r>
              <a:rPr lang="es-ES" sz="2800" u="sng" dirty="0"/>
              <a:t>cada dos semanas.</a:t>
            </a:r>
            <a:r>
              <a:rPr lang="es-ES" sz="2800" dirty="0"/>
              <a:t> El alumno se hará responsable del mismo y en caso de pérdida o deterioro  deberá reponerlo. </a:t>
            </a:r>
          </a:p>
          <a:p>
            <a:pPr indent="-255905">
              <a:buNone/>
            </a:pPr>
            <a:endParaRPr lang="es-ES" sz="2800" dirty="0">
              <a:cs typeface="Lucida Sans Unicode"/>
            </a:endParaRPr>
          </a:p>
          <a:p>
            <a:pPr indent="-255905">
              <a:buNone/>
            </a:pPr>
            <a:r>
              <a:rPr lang="es-ES" sz="2800" dirty="0"/>
              <a:t>     Al finalizar cada libro harán fichas diversas que serán revisadas y corregidas. Les pedimos seleccionar libros de calidad, amenos y del gusto y edad de los alumnos.</a:t>
            </a:r>
            <a:endParaRPr lang="es-ES" sz="2800" dirty="0">
              <a:cs typeface="Lucida Sans Unicode"/>
            </a:endParaRPr>
          </a:p>
          <a:p>
            <a:pPr indent="-255905"/>
            <a:r>
              <a:rPr lang="es-ES" sz="2800" dirty="0"/>
              <a:t>De todas estas actividades las tutoras evaluarán el trabajo realizado que formará parte de la nota de Lengua.</a:t>
            </a:r>
            <a:endParaRPr lang="es-ES" sz="2800" dirty="0">
              <a:cs typeface="Lucida Sans Unicode"/>
            </a:endParaRPr>
          </a:p>
          <a:p>
            <a:pPr indent="-255905"/>
            <a:endParaRPr lang="es-ES" dirty="0">
              <a:cs typeface="Lucida Sans Unicode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ECA2894-117B-0FD2-A0B7-A7DDC2E81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es-ES" sz="4000" dirty="0">
                <a:solidFill>
                  <a:srgbClr val="00B050"/>
                </a:solidFill>
              </a:rPr>
              <a:t>PLAN DE FOMENTO DE LECTURA</a:t>
            </a:r>
          </a:p>
        </p:txBody>
      </p:sp>
    </p:spTree>
    <p:extLst>
      <p:ext uri="{BB962C8B-B14F-4D97-AF65-F5344CB8AC3E}">
        <p14:creationId xmlns:p14="http://schemas.microsoft.com/office/powerpoint/2010/main" val="3686108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7638"/>
            <a:ext cx="8363272" cy="5165724"/>
          </a:xfrm>
        </p:spPr>
        <p:txBody>
          <a:bodyPr>
            <a:normAutofit lnSpcReduction="10000"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CUADERNOS</a:t>
            </a:r>
            <a:r>
              <a:rPr lang="es-ES" dirty="0"/>
              <a:t>: Irán evolucionando en presentación, organización y limpieza.</a:t>
            </a:r>
          </a:p>
          <a:p>
            <a:r>
              <a:rPr lang="es-ES" b="1" dirty="0">
                <a:solidFill>
                  <a:srgbClr val="0070C0"/>
                </a:solidFill>
              </a:rPr>
              <a:t>ESTUCHE: </a:t>
            </a:r>
            <a:r>
              <a:rPr lang="es-ES" dirty="0"/>
              <a:t>traer únicamente</a:t>
            </a:r>
            <a:r>
              <a:rPr lang="es-ES" b="1" dirty="0"/>
              <a:t> </a:t>
            </a:r>
            <a:r>
              <a:rPr lang="es-ES" dirty="0"/>
              <a:t>el material que se ha pedido. </a:t>
            </a:r>
          </a:p>
          <a:p>
            <a:r>
              <a:rPr lang="es-ES" b="1" dirty="0">
                <a:solidFill>
                  <a:srgbClr val="0070C0"/>
                </a:solidFill>
              </a:rPr>
              <a:t>MATERIAL EN CLASE</a:t>
            </a:r>
            <a:r>
              <a:rPr lang="es-ES" dirty="0"/>
              <a:t>: Cada alumno/a debe ser responsable de preparar su mochila con el material necesario previa consulta del horario semanal. </a:t>
            </a:r>
          </a:p>
          <a:p>
            <a:r>
              <a:rPr lang="es-ES" dirty="0"/>
              <a:t>Queda a criterio de la familia el hecho de </a:t>
            </a:r>
            <a:r>
              <a:rPr lang="es-ES" b="1" dirty="0">
                <a:solidFill>
                  <a:srgbClr val="0070C0"/>
                </a:solidFill>
              </a:rPr>
              <a:t>LLEVAR Y TRAER </a:t>
            </a:r>
            <a:r>
              <a:rPr lang="es-ES" dirty="0"/>
              <a:t>el material. Las tutoras recomendamos llevar solamente lo necesario cada día.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CAMBIOS CON RESPECTO A 3º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484784"/>
            <a:ext cx="8677628" cy="4536504"/>
          </a:xfrm>
        </p:spPr>
        <p:txBody>
          <a:bodyPr vert="horz" lIns="91440" tIns="45720" rIns="91440" bIns="45720" anchor="t">
            <a:normAutofit lnSpcReduction="10000"/>
          </a:bodyPr>
          <a:lstStyle/>
          <a:p>
            <a:pPr indent="-255905">
              <a:buNone/>
            </a:pPr>
            <a:r>
              <a:rPr lang="es-ES" sz="2800" dirty="0"/>
              <a:t>Actividades solicitadas </a:t>
            </a:r>
            <a:r>
              <a:rPr lang="es-ES" sz="2600" dirty="0"/>
              <a:t>(pendientes de confirmación).</a:t>
            </a:r>
            <a:endParaRPr lang="es-ES" dirty="0"/>
          </a:p>
          <a:p>
            <a:pPr indent="-255905">
              <a:buNone/>
            </a:pPr>
            <a:r>
              <a:rPr lang="es-ES" sz="2800" b="1" u="sng" dirty="0">
                <a:solidFill>
                  <a:srgbClr val="0070C0"/>
                </a:solidFill>
              </a:rPr>
              <a:t>1er Trimestre.</a:t>
            </a:r>
            <a:endParaRPr lang="es-ES" sz="2800" b="1" u="sng" dirty="0">
              <a:solidFill>
                <a:srgbClr val="0070C0"/>
              </a:solidFill>
              <a:cs typeface="Lucida Sans Unicode"/>
            </a:endParaRPr>
          </a:p>
          <a:p>
            <a:pPr indent="-255905">
              <a:buNone/>
            </a:pPr>
            <a:r>
              <a:rPr lang="es-ES" sz="2800" dirty="0"/>
              <a:t>-Actividad municipal “Conoce tu ciudad”. </a:t>
            </a:r>
          </a:p>
          <a:p>
            <a:pPr indent="-255905">
              <a:buNone/>
            </a:pPr>
            <a:endParaRPr lang="es-ES" sz="2800" dirty="0">
              <a:cs typeface="Lucida Sans Unicode"/>
            </a:endParaRPr>
          </a:p>
          <a:p>
            <a:pPr indent="-255905">
              <a:buNone/>
            </a:pPr>
            <a:r>
              <a:rPr lang="es-ES" sz="2800" b="1" u="sng" dirty="0">
                <a:solidFill>
                  <a:srgbClr val="0070C0"/>
                </a:solidFill>
              </a:rPr>
              <a:t>2º Trimestre.</a:t>
            </a:r>
            <a:endParaRPr lang="es-ES" sz="2800" b="1" u="sng" dirty="0">
              <a:solidFill>
                <a:srgbClr val="0070C0"/>
              </a:solidFill>
              <a:cs typeface="Lucida Sans Unicode"/>
            </a:endParaRPr>
          </a:p>
          <a:p>
            <a:pPr indent="-255905">
              <a:buNone/>
            </a:pPr>
            <a:r>
              <a:rPr lang="es-ES" sz="2800" dirty="0"/>
              <a:t>-</a:t>
            </a:r>
            <a:r>
              <a:rPr lang="es-ES" sz="2800" dirty="0" err="1"/>
              <a:t>Face</a:t>
            </a:r>
            <a:r>
              <a:rPr lang="es-ES" sz="2800" dirty="0"/>
              <a:t> </a:t>
            </a:r>
            <a:r>
              <a:rPr lang="es-ES" sz="2800" dirty="0" err="1"/>
              <a:t>to</a:t>
            </a:r>
            <a:r>
              <a:rPr lang="es-ES" sz="2800" dirty="0"/>
              <a:t> </a:t>
            </a:r>
            <a:r>
              <a:rPr lang="es-ES" sz="2800" dirty="0" err="1"/>
              <a:t>Face</a:t>
            </a:r>
            <a:r>
              <a:rPr lang="es-ES" sz="2800" dirty="0"/>
              <a:t>.</a:t>
            </a:r>
            <a:endParaRPr lang="es-ES" sz="2800" dirty="0">
              <a:cs typeface="Lucida Sans Unicode"/>
            </a:endParaRPr>
          </a:p>
          <a:p>
            <a:pPr indent="-255905">
              <a:buNone/>
            </a:pPr>
            <a:r>
              <a:rPr lang="es-ES" sz="2800" dirty="0"/>
              <a:t>-Actividad de </a:t>
            </a:r>
            <a:r>
              <a:rPr lang="es-ES" sz="2800" b="1" dirty="0"/>
              <a:t>FMD </a:t>
            </a:r>
            <a:r>
              <a:rPr lang="es-ES" sz="2800" dirty="0"/>
              <a:t>“Caminando por Valladolid” (Cerro de las Contiendas)</a:t>
            </a:r>
            <a:endParaRPr lang="es-ES" sz="2800" dirty="0">
              <a:cs typeface="Lucida Sans Unicode"/>
            </a:endParaRPr>
          </a:p>
          <a:p>
            <a:pPr indent="-255905">
              <a:buNone/>
            </a:pPr>
            <a:r>
              <a:rPr lang="es-ES" sz="2800" dirty="0">
                <a:cs typeface="Lucida Sans Unicode"/>
              </a:rPr>
              <a:t>_Actividad de </a:t>
            </a:r>
            <a:r>
              <a:rPr lang="es-ES" sz="2800" b="1" dirty="0">
                <a:cs typeface="Lucida Sans Unicode"/>
              </a:rPr>
              <a:t>REA </a:t>
            </a:r>
            <a:r>
              <a:rPr lang="es-ES" sz="2800" dirty="0">
                <a:cs typeface="Lucida Sans Unicode"/>
              </a:rPr>
              <a:t>"</a:t>
            </a:r>
            <a:r>
              <a:rPr lang="es-ES" sz="2800" dirty="0" err="1">
                <a:cs typeface="Lucida Sans Unicode"/>
              </a:rPr>
              <a:t>Cyberbullying</a:t>
            </a:r>
            <a:r>
              <a:rPr lang="es-ES" sz="2800" dirty="0">
                <a:cs typeface="Lucida Sans Unicode"/>
              </a:rPr>
              <a:t>"</a:t>
            </a:r>
          </a:p>
          <a:p>
            <a:pPr indent="-255905">
              <a:buNone/>
            </a:pPr>
            <a:endParaRPr lang="es-ES" sz="2800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400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rgbClr val="00B050"/>
                </a:solidFill>
              </a:rPr>
              <a:t>ACTIVIDADES COMPLEMENTARIAS Y EXTRAESCOLARES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476672"/>
            <a:ext cx="8786874" cy="5286412"/>
          </a:xfrm>
        </p:spPr>
        <p:txBody>
          <a:bodyPr vert="horz" lIns="91440" tIns="45720" rIns="91440" bIns="45720" anchor="t">
            <a:normAutofit lnSpcReduction="10000"/>
          </a:bodyPr>
          <a:lstStyle/>
          <a:p>
            <a:pPr indent="-255905">
              <a:buNone/>
            </a:pPr>
            <a:r>
              <a:rPr lang="es-ES" b="1" u="sng" dirty="0">
                <a:solidFill>
                  <a:srgbClr val="0070C0"/>
                </a:solidFill>
              </a:rPr>
              <a:t>3er Trimestre</a:t>
            </a:r>
          </a:p>
          <a:p>
            <a:pPr indent="-255905">
              <a:buNone/>
            </a:pPr>
            <a:endParaRPr lang="es-ES" dirty="0">
              <a:solidFill>
                <a:srgbClr val="0070C0"/>
              </a:solidFill>
              <a:cs typeface="Lucida Sans Unicode"/>
            </a:endParaRPr>
          </a:p>
          <a:p>
            <a:pPr indent="-255905">
              <a:buNone/>
            </a:pPr>
            <a:r>
              <a:rPr lang="es-ES" dirty="0"/>
              <a:t>-Excursión a </a:t>
            </a:r>
            <a:r>
              <a:rPr lang="es-ES" dirty="0" err="1"/>
              <a:t>Pinocio</a:t>
            </a:r>
            <a:r>
              <a:rPr lang="es-ES" dirty="0"/>
              <a:t>. (</a:t>
            </a:r>
            <a:r>
              <a:rPr lang="es-ES" dirty="0" err="1"/>
              <a:t>Sanchonuño</a:t>
            </a:r>
            <a:r>
              <a:rPr lang="es-ES" dirty="0"/>
              <a:t>- Segovia).</a:t>
            </a: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/>
          </a:p>
          <a:p>
            <a:pPr indent="-255905">
              <a:buNone/>
            </a:pPr>
            <a:r>
              <a:rPr lang="es-ES" b="1" dirty="0">
                <a:solidFill>
                  <a:srgbClr val="0070C0"/>
                </a:solidFill>
              </a:rPr>
              <a:t>Otras actividades:</a:t>
            </a:r>
          </a:p>
          <a:p>
            <a:pPr indent="-255905">
              <a:buNone/>
            </a:pPr>
            <a:endParaRPr lang="es-ES" b="1" dirty="0">
              <a:solidFill>
                <a:srgbClr val="0070C0"/>
              </a:solidFill>
              <a:cs typeface="Lucida Sans Unicode"/>
            </a:endParaRPr>
          </a:p>
          <a:p>
            <a:pPr indent="-255905">
              <a:buNone/>
            </a:pPr>
            <a:r>
              <a:rPr lang="es-ES" dirty="0"/>
              <a:t>-Este curso los alumnos de 4º realizarán la actividad de “Apadrinamiento de las plantas del cole”.</a:t>
            </a:r>
            <a:endParaRPr lang="es-ES" dirty="0">
              <a:cs typeface="Lucida Sans Unicode"/>
            </a:endParaRPr>
          </a:p>
          <a:p>
            <a:pPr indent="-255905">
              <a:buNone/>
            </a:pPr>
            <a:r>
              <a:rPr lang="es-ES" dirty="0"/>
              <a:t>-Equipos de ayuda (plan de convivencia)</a:t>
            </a:r>
            <a:endParaRPr lang="es-ES" dirty="0">
              <a:cs typeface="Lucida Sans Unicode"/>
            </a:endParaRPr>
          </a:p>
          <a:p>
            <a:pPr indent="-255905">
              <a:buNone/>
            </a:pPr>
            <a:r>
              <a:rPr lang="es-ES" dirty="0"/>
              <a:t>-Se realizarán actividades para fechas señaladas como Halloween, día de la Paz, carnaval…</a:t>
            </a: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000" dirty="0">
              <a:cs typeface="Lucida Sans Unicode"/>
            </a:endParaRPr>
          </a:p>
          <a:p>
            <a:pPr indent="-255905">
              <a:buNone/>
            </a:pPr>
            <a:endParaRPr lang="es-ES" sz="2400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  <a:p>
            <a:pPr indent="-255905">
              <a:buNone/>
            </a:pPr>
            <a:endParaRPr lang="es-ES" dirty="0"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285852" y="2928934"/>
            <a:ext cx="7072362" cy="1143000"/>
          </a:xfrm>
        </p:spPr>
        <p:txBody>
          <a:bodyPr/>
          <a:lstStyle/>
          <a:p>
            <a:r>
              <a:rPr lang="es-ES" dirty="0"/>
              <a:t>Gracias por su asistencia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42976" y="1714488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/>
              <a:t>RUEGOS Y PREGUNTAS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1300</TotalTime>
  <Words>846</Words>
  <Application>Microsoft Office PowerPoint</Application>
  <PresentationFormat>Presentación en pantalla (4:3)</PresentationFormat>
  <Paragraphs>138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25" baseType="lpstr">
      <vt:lpstr>Arial</vt:lpstr>
      <vt:lpstr>Arial Black</vt:lpstr>
      <vt:lpstr>Baskerville Old Face</vt:lpstr>
      <vt:lpstr>Calibri</vt:lpstr>
      <vt:lpstr>Lucida Sans Unicode</vt:lpstr>
      <vt:lpstr>Verdana</vt:lpstr>
      <vt:lpstr>Wingdings 2</vt:lpstr>
      <vt:lpstr>Wingdings 3</vt:lpstr>
      <vt:lpstr>Work Sans</vt:lpstr>
      <vt:lpstr>Concurrencia</vt:lpstr>
      <vt:lpstr>1_Concurrencia</vt:lpstr>
      <vt:lpstr>2_Concurrencia</vt:lpstr>
      <vt:lpstr>REUNIÓN DE FAMILIAS</vt:lpstr>
      <vt:lpstr>Presentación de PowerPoint</vt:lpstr>
      <vt:lpstr>Horas de dedicación de las diferentes áreas e idioma en las que se imparte.</vt:lpstr>
      <vt:lpstr>NORMAS GENERALES</vt:lpstr>
      <vt:lpstr>NORMAS GENERALES</vt:lpstr>
      <vt:lpstr>INFORMACIONES/DOCUMENTOS</vt:lpstr>
      <vt:lpstr>CRITERIOS EVALUACIÓN</vt:lpstr>
      <vt:lpstr>PLAN DE FOMENTO DE LECTURA</vt:lpstr>
      <vt:lpstr>PLAN DE FOMENTO DE LECTURA</vt:lpstr>
      <vt:lpstr>CAMBIOS CON RESPECTO A 3º</vt:lpstr>
      <vt:lpstr>ACTIVIDADES COMPLEMENTARIAS Y EXTRAESCOLARES</vt:lpstr>
      <vt:lpstr>Presentación de PowerPoint</vt:lpstr>
      <vt:lpstr>Gracias por su asistencia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Profesores</dc:creator>
  <cp:lastModifiedBy>MARIA JOSE PANIAGUA GARCIA</cp:lastModifiedBy>
  <cp:revision>272</cp:revision>
  <dcterms:created xsi:type="dcterms:W3CDTF">2016-09-28T12:28:23Z</dcterms:created>
  <dcterms:modified xsi:type="dcterms:W3CDTF">2024-10-01T12:31:36Z</dcterms:modified>
</cp:coreProperties>
</file>